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62" r:id="rId3"/>
    <p:sldId id="258" r:id="rId4"/>
    <p:sldId id="259" r:id="rId5"/>
    <p:sldId id="265" r:id="rId6"/>
    <p:sldId id="261" r:id="rId7"/>
    <p:sldId id="263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4"/>
    <p:restoredTop sz="94694"/>
  </p:normalViewPr>
  <p:slideViewPr>
    <p:cSldViewPr snapToGrid="0">
      <p:cViewPr varScale="1">
        <p:scale>
          <a:sx n="121" d="100"/>
          <a:sy n="121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D76A-D47B-2847-9CE5-73233231F936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38D94-1405-B846-9AB0-094AC15BA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1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38D94-1405-B846-9AB0-094AC15BA2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BB48-5E35-AD3B-2AEF-1262BF041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B1DED-87B5-A05A-8398-3017F636A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C06D7-E231-C3C8-1CDC-30BDF2AA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BE0C-D2D3-8FAB-839D-F57A64D6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04E1F-2806-3535-199C-A26AA564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5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37CB-3160-F028-7915-E8EA9607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74815-9A02-D41A-6229-547C79743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EA1B3-E111-BE0A-8878-015B2CC8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AA7E-52C8-7372-282D-39500182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C20D4-2D1E-1EE3-6278-D3765E8E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F5EF8-313D-F935-E2AF-F250EBD10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372B7-19AC-6A19-FC9D-CE62739D9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2A51B-033F-5DD6-7E50-E0E4E011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C3CE5-E0ED-B6D8-74EB-86F97187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4193A-C200-2A21-4F74-3765DD72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4A27-C77A-4709-7520-3691FC5D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2C7C3-94AF-956D-E230-DB878212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48D52-B3B5-A69B-4734-0B8AE7A6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55330-1924-12F7-5F4D-761FB3D59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7E0DD-9F17-0178-BCE7-9DE48234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E18E-B807-2838-88B1-F42060D3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8D111-32D8-15A5-7331-ACB2100EB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039A7-50C9-8480-2CE1-D18200E5B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90E6A-ACA9-1DA7-E198-CA75CD3F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46C58-4623-B887-2BB4-6DE4977E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0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D4A0-F3CC-4D3D-6412-E146942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9FAF-E55C-15A2-4B89-0034DC160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EA55C-0A06-1F98-9DAF-438045D87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3179D-A3BD-4223-BFD2-B4B911C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4D67B-B21C-8161-313B-B360A219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E9071-663C-5663-B42D-AA926ED1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9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6DFE-62DE-7B0F-4022-781B70A0D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D6BA4-641C-B030-D9AD-0CBB77A66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8F504-2991-22BC-D076-36376E9E2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F94ED-D1F1-9D90-D741-E87C866B0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06F59-B9AF-CC0D-2B06-C2A8BF8CC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52700-6244-0B30-D70B-B50C0DDB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5820B-26E9-D0D8-1C6F-A832581F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3D6C8-3AFF-6B64-2835-532DEA65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911E-BC12-CEDE-4334-493FDE60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49352C-7D99-6F34-1224-EEEE8E839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385A4-4123-9E97-3267-DC6465C0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3059C-6204-BD68-9D7E-F581D4B7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4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81845B-08E5-A031-A809-08C44E3F7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79AED-D545-79E4-2244-B59921C23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12B5F-78AB-FFDE-1B8C-0A6CE8AA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745F-600F-EB7F-777B-6E9BA46B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45145-76CC-F417-EAD0-765AFFB9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1C53D-749E-232F-67C5-1718B364C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8AB33-DFB5-0315-077A-56E62EF0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D3E71-8288-F6A3-3FBA-B4C8EB3D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666E1-5583-045F-E7F1-1D78F88C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8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4F77-1C47-1D59-7D63-38FFF596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60D437-683D-3C9A-536C-9FAF279F2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A542-5F9C-481C-EE94-729C7AE5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1D809-DF80-9CAA-EE68-D7BE983A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67847-4832-59BF-AB16-9C0B995B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3E022-6E0D-4440-6636-7064D569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23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9A354-4C25-C1F5-67FF-B8C77FAD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0E32D-9445-C8EF-7C9A-7B4320677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54BD-3689-96E3-DD7A-B4DB3FCE7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EE00-DDCF-6313-29E5-ABA9A8440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3EA0C-FD05-5A6A-700E-FD58C0943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 abstract map of the globe">
            <a:extLst>
              <a:ext uri="{FF2B5EF4-FFF2-40B4-BE49-F238E27FC236}">
                <a16:creationId xmlns:a16="http://schemas.microsoft.com/office/drawing/2014/main" id="{F74BC78D-E5C1-0349-A1C2-98A5A28F6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8" r="93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A96C9C-5F63-5209-1D49-0AF7C70E0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Exploratory Data Analysis: COVID-19 Spatial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7C279B-9D08-C4C6-4C04-99F2819FC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Stephen Chong Zhao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Oct. 31</a:t>
            </a:r>
            <a:r>
              <a:rPr lang="en-US" sz="2000" baseline="30000" dirty="0">
                <a:solidFill>
                  <a:schemeClr val="bg1"/>
                </a:solidFill>
              </a:rPr>
              <a:t>st</a:t>
            </a:r>
            <a:r>
              <a:rPr lang="en-US" sz="2000" dirty="0">
                <a:solidFill>
                  <a:schemeClr val="bg1"/>
                </a:solidFill>
              </a:rPr>
              <a:t>, 2023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6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close-up of a virus&#10;&#10;Description automatically generated">
            <a:extLst>
              <a:ext uri="{FF2B5EF4-FFF2-40B4-BE49-F238E27FC236}">
                <a16:creationId xmlns:a16="http://schemas.microsoft.com/office/drawing/2014/main" id="{B6C27B0E-E0D6-3021-C8AE-52ED9CD2A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2578-D882-8596-221D-E1E8409E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41" y="182563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C7BE0-D92E-5196-1D8F-31C28F07B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40" y="2082475"/>
            <a:ext cx="3624411" cy="3742762"/>
          </a:xfrm>
        </p:spPr>
        <p:txBody>
          <a:bodyPr>
            <a:normAutofit/>
          </a:bodyPr>
          <a:lstStyle/>
          <a:p>
            <a:r>
              <a:rPr lang="en-US" sz="1700" dirty="0"/>
              <a:t>Topic: COVID-19 Pandemic</a:t>
            </a:r>
          </a:p>
          <a:p>
            <a:r>
              <a:rPr lang="en-US" sz="1700" dirty="0"/>
              <a:t>Dataset: WHO COVID-19 Data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Motivations: </a:t>
            </a:r>
          </a:p>
          <a:p>
            <a:pPr lvl="1"/>
            <a:r>
              <a:rPr lang="en-US" sz="1700" dirty="0"/>
              <a:t>Which countries have been affected by COVID-19 the most (at a given day)?</a:t>
            </a:r>
          </a:p>
          <a:p>
            <a:pPr lvl="1"/>
            <a:r>
              <a:rPr lang="en-US" sz="1700" dirty="0"/>
              <a:t>Do countries report new cases everyday?</a:t>
            </a:r>
          </a:p>
          <a:p>
            <a:pPr lvl="1"/>
            <a:r>
              <a:rPr lang="en-US" sz="1700" dirty="0"/>
              <a:t>Is there a direct correlation between severity of the pandemic and population (size/density)?</a:t>
            </a:r>
          </a:p>
        </p:txBody>
      </p:sp>
    </p:spTree>
    <p:extLst>
      <p:ext uri="{BB962C8B-B14F-4D97-AF65-F5344CB8AC3E}">
        <p14:creationId xmlns:p14="http://schemas.microsoft.com/office/powerpoint/2010/main" val="74180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C436F-C275-D6A6-EE23-13FF33C95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B3FFF-8371-E3F3-C7E3-FAE65957D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sz="1700" dirty="0"/>
              <a:t>Source: World Health Organization (WHO)</a:t>
            </a:r>
          </a:p>
          <a:p>
            <a:r>
              <a:rPr lang="en-US" sz="1700" dirty="0"/>
              <a:t>Timeliness: Updated daily since January 3</a:t>
            </a:r>
            <a:r>
              <a:rPr lang="en-US" sz="1700" baseline="30000" dirty="0"/>
              <a:t>rd</a:t>
            </a:r>
            <a:r>
              <a:rPr lang="en-US" sz="1700" dirty="0"/>
              <a:t>, 2020</a:t>
            </a:r>
          </a:p>
          <a:p>
            <a:pPr lvl="1"/>
            <a:r>
              <a:rPr lang="en-US" sz="1700" dirty="0"/>
              <a:t>Cut-off date: October 25</a:t>
            </a:r>
            <a:r>
              <a:rPr lang="en-US" sz="1700" baseline="30000" dirty="0"/>
              <a:t>th</a:t>
            </a:r>
            <a:r>
              <a:rPr lang="en-US" sz="1700" dirty="0"/>
              <a:t>, 2023</a:t>
            </a:r>
          </a:p>
          <a:p>
            <a:pPr marL="457200" lvl="1" indent="0">
              <a:buNone/>
            </a:pPr>
            <a:endParaRPr lang="en-US" sz="1700" dirty="0"/>
          </a:p>
          <a:p>
            <a:r>
              <a:rPr lang="en-US" sz="1700" dirty="0"/>
              <a:t>Important Features: </a:t>
            </a:r>
          </a:p>
          <a:p>
            <a:pPr lvl="1"/>
            <a:r>
              <a:rPr lang="en-US" sz="1700" dirty="0"/>
              <a:t>Country/Region Names</a:t>
            </a:r>
          </a:p>
          <a:p>
            <a:pPr lvl="1"/>
            <a:r>
              <a:rPr lang="en-US" sz="1700" dirty="0"/>
              <a:t>Total Cumulative Cases/Deaths</a:t>
            </a:r>
          </a:p>
          <a:p>
            <a:pPr lvl="1"/>
            <a:r>
              <a:rPr lang="en-US" sz="1700" dirty="0"/>
              <a:t>Daily New Cases/Deaths</a:t>
            </a:r>
          </a:p>
          <a:p>
            <a:pPr lvl="1"/>
            <a:r>
              <a:rPr lang="en-US" sz="1700" dirty="0"/>
              <a:t>Report Dates</a:t>
            </a:r>
          </a:p>
          <a:p>
            <a:pPr lvl="1"/>
            <a:r>
              <a:rPr lang="en-US" sz="1700" dirty="0"/>
              <a:t>Population estimates and area of region</a:t>
            </a:r>
          </a:p>
          <a:p>
            <a:pPr lvl="2"/>
            <a:r>
              <a:rPr lang="en-US" sz="1700" dirty="0"/>
              <a:t>Merged from </a:t>
            </a:r>
            <a:r>
              <a:rPr lang="en-US" sz="1700" dirty="0" err="1"/>
              <a:t>Geopandas</a:t>
            </a:r>
            <a:r>
              <a:rPr lang="en-US" sz="1700" dirty="0"/>
              <a:t> “Natural Earth” dataset</a:t>
            </a:r>
          </a:p>
        </p:txBody>
      </p:sp>
      <p:pic>
        <p:nvPicPr>
          <p:cNvPr id="6" name="Picture 5" descr="A map of europe with red dots&#10;&#10;Description automatically generated">
            <a:extLst>
              <a:ext uri="{FF2B5EF4-FFF2-40B4-BE49-F238E27FC236}">
                <a16:creationId xmlns:a16="http://schemas.microsoft.com/office/drawing/2014/main" id="{4C2B519F-986D-8BE1-2CA0-13B78AC4F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0" r="948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007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olorful pie charts&#10;&#10;Description automatically generated">
            <a:extLst>
              <a:ext uri="{FF2B5EF4-FFF2-40B4-BE49-F238E27FC236}">
                <a16:creationId xmlns:a16="http://schemas.microsoft.com/office/drawing/2014/main" id="{A092C441-E281-FFE4-0579-35DAB1487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" t="294" r="2743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88C76-351E-D852-66B7-D67A3CDC3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Exploratory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65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8F9AB1B-FE0F-6C4A-8BC1-ACF0035C8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708162"/>
              </p:ext>
            </p:extLst>
          </p:nvPr>
        </p:nvGraphicFramePr>
        <p:xfrm>
          <a:off x="6132513" y="1674813"/>
          <a:ext cx="5414961" cy="4392606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880073">
                  <a:extLst>
                    <a:ext uri="{9D8B030D-6E8A-4147-A177-3AD203B41FA5}">
                      <a16:colId xmlns:a16="http://schemas.microsoft.com/office/drawing/2014/main" val="2783130672"/>
                    </a:ext>
                  </a:extLst>
                </a:gridCol>
                <a:gridCol w="1901654">
                  <a:extLst>
                    <a:ext uri="{9D8B030D-6E8A-4147-A177-3AD203B41FA5}">
                      <a16:colId xmlns:a16="http://schemas.microsoft.com/office/drawing/2014/main" val="3456518996"/>
                    </a:ext>
                  </a:extLst>
                </a:gridCol>
                <a:gridCol w="2633234">
                  <a:extLst>
                    <a:ext uri="{9D8B030D-6E8A-4147-A177-3AD203B41FA5}">
                      <a16:colId xmlns:a16="http://schemas.microsoft.com/office/drawing/2014/main" val="608985447"/>
                    </a:ext>
                  </a:extLst>
                </a:gridCol>
              </a:tblGrid>
              <a:tr h="32176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</a:rPr>
                        <a:t>Countries with Highest Infection Rate</a:t>
                      </a:r>
                    </a:p>
                  </a:txBody>
                  <a:tcPr marL="46318" marR="46318" marT="23160" marB="23160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067192"/>
                  </a:ext>
                </a:extLst>
              </a:tr>
              <a:tr h="577818">
                <a:tc>
                  <a:txBody>
                    <a:bodyPr/>
                    <a:lstStyle/>
                    <a:p>
                      <a:pPr algn="l" fontAlgn="ctr"/>
                      <a:br>
                        <a:rPr lang="en-US" sz="1300">
                          <a:effectLst/>
                        </a:rPr>
                      </a:br>
                      <a:endParaRPr lang="en-US" sz="1300">
                        <a:effectLst/>
                      </a:endParaRP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Country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effectLst/>
                        </a:rPr>
                        <a:t>Infection Rate (Cum. Cases/100k)</a:t>
                      </a:r>
                    </a:p>
                  </a:txBody>
                  <a:tcPr marL="83885" marR="83885" marT="41943" marB="419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0268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1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Cyprus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74420.076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7387508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2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San Marino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72770.935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1021064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3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Brunei Darussalam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71339.196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3215151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4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Faroe Islands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70926.021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7238575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5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Austria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68320.900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912905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6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Republic of Korea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67432.071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6681722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7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Slovenia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64192.425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5477485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8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Andorra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62143.273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1604406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9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Jersey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61589.484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722035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10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Luxembourg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61391.645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998282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58A823-020B-59AC-8B83-689B8335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10 Countries: Cumulative Cases &amp; Population Density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AFB2537-D8E6-8819-6408-0623E039E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224475"/>
              </p:ext>
            </p:extLst>
          </p:nvPr>
        </p:nvGraphicFramePr>
        <p:xfrm>
          <a:off x="642938" y="1674813"/>
          <a:ext cx="5414961" cy="439260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47357">
                  <a:extLst>
                    <a:ext uri="{9D8B030D-6E8A-4147-A177-3AD203B41FA5}">
                      <a16:colId xmlns:a16="http://schemas.microsoft.com/office/drawing/2014/main" val="2590486695"/>
                    </a:ext>
                  </a:extLst>
                </a:gridCol>
                <a:gridCol w="2613192">
                  <a:extLst>
                    <a:ext uri="{9D8B030D-6E8A-4147-A177-3AD203B41FA5}">
                      <a16:colId xmlns:a16="http://schemas.microsoft.com/office/drawing/2014/main" val="3545668947"/>
                    </a:ext>
                  </a:extLst>
                </a:gridCol>
                <a:gridCol w="2254412">
                  <a:extLst>
                    <a:ext uri="{9D8B030D-6E8A-4147-A177-3AD203B41FA5}">
                      <a16:colId xmlns:a16="http://schemas.microsoft.com/office/drawing/2014/main" val="1375372500"/>
                    </a:ext>
                  </a:extLst>
                </a:gridCol>
              </a:tblGrid>
              <a:tr h="3378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>
                          <a:effectLst/>
                        </a:rPr>
                        <a:t>Countries with the Most Cumulative Cases</a:t>
                      </a:r>
                    </a:p>
                  </a:txBody>
                  <a:tcPr marL="48020" marR="48020" marT="24011" marB="24011"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500">
                        <a:effectLst/>
                      </a:endParaRPr>
                    </a:p>
                  </a:txBody>
                  <a:tcPr marL="63068" marR="63068" marT="31534" marB="31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500">
                        <a:effectLst/>
                      </a:endParaRPr>
                    </a:p>
                  </a:txBody>
                  <a:tcPr marL="63068" marR="63068" marT="31534" marB="31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362429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endParaRPr lang="en-US" sz="1300">
                        <a:effectLst/>
                      </a:endParaRP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</a:rPr>
                        <a:t>Country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Cumulative Cases Total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5306261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0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Global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771549718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9647784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1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United States of America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103436829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8698164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2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China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99316932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6664831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3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India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45001052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038960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4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France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38997490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0467996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5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Germany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38437756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3918165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6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Brazil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37721749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310559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7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Republic of Korea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34571873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5658157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8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Japan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33803572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83783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9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Italy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26202253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8165055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10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The United Kingdom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24789488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555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41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3BB8B-AC20-31EB-BB94-E1EEEC4A3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Population &amp; Cases</a:t>
            </a: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79335BCA-F633-51A0-4840-5806D295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90" y="256008"/>
            <a:ext cx="5309800" cy="4141645"/>
          </a:xfrm>
          <a:prstGeom prst="rect">
            <a:avLst/>
          </a:prstGeom>
        </p:spPr>
      </p:pic>
      <p:pic>
        <p:nvPicPr>
          <p:cNvPr id="7" name="Picture 6" descr="A graph with red dots&#10;&#10;Description automatically generated">
            <a:extLst>
              <a:ext uri="{FF2B5EF4-FFF2-40B4-BE49-F238E27FC236}">
                <a16:creationId xmlns:a16="http://schemas.microsoft.com/office/drawing/2014/main" id="{CEE2992B-1171-7FF0-49A5-50E4562B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37" y="256008"/>
            <a:ext cx="5378758" cy="4141645"/>
          </a:xfrm>
          <a:prstGeom prst="rect">
            <a:avLst/>
          </a:pr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2C8E6-D057-64E5-F4E7-81B35CC57158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Positive correlation </a:t>
            </a:r>
            <a:r>
              <a:rPr lang="en-US" sz="2000" u="sng"/>
              <a:t>population size and total cumulative cases</a:t>
            </a:r>
            <a:r>
              <a:rPr lang="en-US" sz="2000"/>
              <a:t> within a country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No strong correlation </a:t>
            </a:r>
            <a:r>
              <a:rPr lang="en-US" sz="2000"/>
              <a:t>between </a:t>
            </a:r>
            <a:r>
              <a:rPr lang="en-US" sz="2000" u="sng"/>
              <a:t>population density and Infection Rate</a:t>
            </a:r>
            <a:r>
              <a:rPr lang="en-US" sz="2000"/>
              <a:t> within a country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5315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60F572-5E2B-D24B-DEF1-E29A20B46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4" t="19944" r="12535" b="22254"/>
          <a:stretch/>
        </p:blipFill>
        <p:spPr>
          <a:xfrm>
            <a:off x="321970" y="155596"/>
            <a:ext cx="6095999" cy="28716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AF500A-1BF9-0029-DF22-661449DDB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5" t="20462" r="11655" b="21735"/>
          <a:stretch/>
        </p:blipFill>
        <p:spPr>
          <a:xfrm>
            <a:off x="321971" y="3678933"/>
            <a:ext cx="6095999" cy="2871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E367CF-6728-951D-F20E-AA4FE446E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49" b="9813"/>
          <a:stretch/>
        </p:blipFill>
        <p:spPr>
          <a:xfrm>
            <a:off x="6095999" y="0"/>
            <a:ext cx="6096001" cy="31828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D78C50-B250-04B2-1B45-8471652291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49" b="1044"/>
          <a:stretch/>
        </p:blipFill>
        <p:spPr>
          <a:xfrm>
            <a:off x="6096000" y="3371535"/>
            <a:ext cx="6096001" cy="34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1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0E9AD-A38C-64A4-000A-0C89CAAC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 dirty="0"/>
              <a:t>Main Takeaways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32CF7-45C2-C68C-08B4-E1C9AF21A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U.S. and China are the two countries that reported the most cases</a:t>
            </a:r>
          </a:p>
          <a:p>
            <a:r>
              <a:rPr lang="en-US" sz="2000" dirty="0"/>
              <a:t>The data is subject to reporting bias</a:t>
            </a:r>
          </a:p>
          <a:p>
            <a:pPr lvl="1"/>
            <a:r>
              <a:rPr lang="en-US" sz="1600" dirty="0"/>
              <a:t>Some countries (e.g., Australia, Russia) do not report new cases to WHO every day</a:t>
            </a:r>
          </a:p>
          <a:p>
            <a:pPr lvl="1"/>
            <a:r>
              <a:rPr lang="en-US" sz="1600" dirty="0"/>
              <a:t>Extreme case: Turkmenistan never reported to WHO</a:t>
            </a:r>
          </a:p>
          <a:p>
            <a:r>
              <a:rPr lang="en-US" sz="2000" dirty="0"/>
              <a:t>The data suggests a positive correlation between population size and total number of cases</a:t>
            </a:r>
          </a:p>
          <a:p>
            <a:r>
              <a:rPr lang="en-US" sz="2000" dirty="0"/>
              <a:t>The data shows no strong/direct correlation between population density and infection rate</a:t>
            </a:r>
          </a:p>
          <a:p>
            <a:pPr lvl="1"/>
            <a:r>
              <a:rPr lang="en-US" sz="1600" dirty="0"/>
              <a:t>Possible explanation: domestic policies, vaccinations, reporting bias, etc.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727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7E2D3-B96A-0F63-A5AB-FBC11DB7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13299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361</Words>
  <Application>Microsoft Macintosh PowerPoint</Application>
  <PresentationFormat>Widescreen</PresentationFormat>
  <Paragraphs>109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Exploratory Data Analysis: COVID-19 Spatial Data</vt:lpstr>
      <vt:lpstr>Introduction</vt:lpstr>
      <vt:lpstr>Data Description</vt:lpstr>
      <vt:lpstr>Exploratory Analysis</vt:lpstr>
      <vt:lpstr>Top 10 Countries: Cumulative Cases &amp; Population Density</vt:lpstr>
      <vt:lpstr>Population &amp; Cases</vt:lpstr>
      <vt:lpstr>PowerPoint Presentation</vt:lpstr>
      <vt:lpstr>Main Takeaways and Findings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Zhao, Chong</dc:creator>
  <cp:lastModifiedBy>Zhao, Chong</cp:lastModifiedBy>
  <cp:revision>12</cp:revision>
  <dcterms:created xsi:type="dcterms:W3CDTF">2023-10-30T06:29:59Z</dcterms:created>
  <dcterms:modified xsi:type="dcterms:W3CDTF">2023-10-31T17:57:05Z</dcterms:modified>
</cp:coreProperties>
</file>